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1" r:id="rId3"/>
    <p:sldId id="320" r:id="rId4"/>
    <p:sldId id="259" r:id="rId5"/>
    <p:sldId id="315" r:id="rId6"/>
    <p:sldId id="263" r:id="rId7"/>
    <p:sldId id="306" r:id="rId8"/>
    <p:sldId id="314" r:id="rId9"/>
    <p:sldId id="266" r:id="rId10"/>
    <p:sldId id="307" r:id="rId11"/>
    <p:sldId id="304" r:id="rId12"/>
    <p:sldId id="268" r:id="rId13"/>
    <p:sldId id="269" r:id="rId14"/>
    <p:sldId id="299" r:id="rId15"/>
    <p:sldId id="271" r:id="rId16"/>
    <p:sldId id="301" r:id="rId17"/>
    <p:sldId id="272" r:id="rId18"/>
    <p:sldId id="308" r:id="rId19"/>
    <p:sldId id="274" r:id="rId20"/>
    <p:sldId id="275" r:id="rId21"/>
    <p:sldId id="318" r:id="rId22"/>
    <p:sldId id="310" r:id="rId23"/>
    <p:sldId id="281" r:id="rId24"/>
    <p:sldId id="282" r:id="rId25"/>
    <p:sldId id="316" r:id="rId26"/>
    <p:sldId id="284" r:id="rId27"/>
    <p:sldId id="285" r:id="rId28"/>
    <p:sldId id="286" r:id="rId29"/>
    <p:sldId id="302" r:id="rId30"/>
    <p:sldId id="288" r:id="rId31"/>
    <p:sldId id="289" r:id="rId32"/>
    <p:sldId id="300" r:id="rId33"/>
    <p:sldId id="303" r:id="rId34"/>
    <p:sldId id="291" r:id="rId35"/>
    <p:sldId id="317" r:id="rId36"/>
    <p:sldId id="294" r:id="rId37"/>
    <p:sldId id="295" r:id="rId38"/>
    <p:sldId id="296" r:id="rId39"/>
    <p:sldId id="323" r:id="rId40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F8F8F8"/>
    <a:srgbClr val="3333CC"/>
    <a:srgbClr val="00FFFF"/>
    <a:srgbClr val="66FF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BD1E5-9519-416D-8CC1-ED773253FD8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AF428-6FE1-4F93-9EF8-E854D9877BA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E3515-EEA5-4A19-A5FA-72DDEBEDE14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2A7AB-1A10-4D93-9B3D-622CDB25C3D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D1891-2C09-4855-B43E-C6CA7BDE064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033B9-377C-4D99-8E9A-387E2535299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753B0-4290-49E8-8095-072355CB7B3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8E436-ADCE-4F95-BDEA-C7152CA97D5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5B616-0C35-43FF-B626-BAF3970E64E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20D91-1965-4D9D-B202-9F869CE3A78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58B1-EFA9-472F-BEEC-65738168D1B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D8F16-2C03-44BA-8820-36902CE7672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BDB08-2811-4EBB-99C3-2131B9471F8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4B5F2-13D9-4169-8D5A-FEC4D7FAB82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05A5283-B9DF-4910-A405-64ECAD31CE1D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Unvan 1"/>
          <p:cNvSpPr>
            <a:spLocks noGrp="1"/>
          </p:cNvSpPr>
          <p:nvPr>
            <p:ph type="ctrTitle"/>
          </p:nvPr>
        </p:nvSpPr>
        <p:spPr>
          <a:xfrm>
            <a:off x="1131888" y="404813"/>
            <a:ext cx="6858000" cy="2387600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0000"/>
                </a:solidFill>
              </a:rPr>
              <a:t>AMASYA </a:t>
            </a:r>
            <a:br>
              <a:rPr lang="tr-TR" sz="4000" b="1" smtClean="0">
                <a:solidFill>
                  <a:srgbClr val="FF0000"/>
                </a:solidFill>
              </a:rPr>
            </a:br>
            <a:r>
              <a:rPr lang="tr-TR" sz="4000" b="1" smtClean="0">
                <a:solidFill>
                  <a:srgbClr val="FF0000"/>
                </a:solidFill>
              </a:rPr>
              <a:t>İL MİLLİ EĞİTİM MÜDÜRLÜĞÜ</a:t>
            </a:r>
          </a:p>
        </p:txBody>
      </p:sp>
      <p:sp>
        <p:nvSpPr>
          <p:cNvPr id="2051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sz="4400" b="1" smtClean="0">
                <a:solidFill>
                  <a:srgbClr val="C00000"/>
                </a:solidFill>
              </a:rPr>
              <a:t>ÇEVRE KİRLİLİĞİ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116013" y="981075"/>
            <a:ext cx="69945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rgbClr val="FF3300"/>
                </a:solidFill>
              </a:rPr>
              <a:t>Atmosfer, yerkürenin etrafında adeta düzenleyici ve koruyucu bir örtü şeklindedir.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tr-TR" sz="2800">
              <a:solidFill>
                <a:srgbClr val="FF33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tr-TR" sz="2800">
              <a:solidFill>
                <a:srgbClr val="FF33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tr-TR" sz="2800">
              <a:solidFill>
                <a:srgbClr val="FF3300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2800">
                <a:solidFill>
                  <a:srgbClr val="FF3300"/>
                </a:solidFill>
              </a:rPr>
              <a:t>Atmosfer tabakası;  azot (%78), oksijen (%21), karbondioksit ve asal gazlar (%1)dan meydana gelir.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tr-TR" sz="2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411413" y="620713"/>
            <a:ext cx="464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tr-TR" sz="3200" b="1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HAVA KİRLİLİĞİ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331913" y="1844675"/>
            <a:ext cx="64817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tr-TR" sz="2800" b="1">
                <a:solidFill>
                  <a:srgbClr val="FF3300"/>
                </a:solidFill>
              </a:rPr>
              <a:t>Hava kirliliği;</a:t>
            </a:r>
            <a:r>
              <a:rPr lang="tr-TR" sz="2800">
                <a:solidFill>
                  <a:srgbClr val="003366"/>
                </a:solidFill>
              </a:rPr>
              <a:t> </a:t>
            </a:r>
            <a:r>
              <a:rPr lang="tr-TR" sz="2800" b="1"/>
              <a:t>havada katı, sıvı ve gaz şeklindeki yabancı maddelerin insan sağlığına, canlı hayatına ve ekolojik dengeye zarar verecek miktar, yoğunluk ve sürede atmosferde bulunmasıdır.</a:t>
            </a:r>
            <a:r>
              <a:rPr lang="tr-TR" sz="28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7200" y="533400"/>
            <a:ext cx="54054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tr-TR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HAVA KİRLİLİĞİ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371600"/>
            <a:ext cx="4572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tr-TR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Kaynakları :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tr-TR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Sanayi 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tr-TR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Ulaşım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tr-TR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Yakma</a:t>
            </a:r>
          </a:p>
        </p:txBody>
      </p:sp>
      <p:pic>
        <p:nvPicPr>
          <p:cNvPr id="17412" name="Picture 4" descr="tn002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41148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bd0519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981075"/>
            <a:ext cx="26209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3813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5334000"/>
            <a:ext cx="3079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</a:rPr>
              <a:t>     </a:t>
            </a:r>
            <a:r>
              <a:rPr lang="tr-TR" b="1">
                <a:solidFill>
                  <a:srgbClr val="FF0000"/>
                </a:solidFill>
                <a:cs typeface="Times New Roman" pitchFamily="18" charset="0"/>
              </a:rPr>
              <a:t>Termik Santralden</a:t>
            </a:r>
            <a:endParaRPr lang="tr-TR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  <a:cs typeface="Times New Roman" pitchFamily="18" charset="0"/>
              </a:rPr>
              <a:t> Kaynaklana</a:t>
            </a:r>
            <a:r>
              <a:rPr lang="tr-TR" b="1">
                <a:solidFill>
                  <a:srgbClr val="FF0000"/>
                </a:solidFill>
              </a:rPr>
              <a:t>n </a:t>
            </a:r>
            <a:r>
              <a:rPr lang="tr-TR" b="1">
                <a:solidFill>
                  <a:srgbClr val="FF0000"/>
                </a:solidFill>
                <a:cs typeface="Times New Roman" pitchFamily="18" charset="0"/>
              </a:rPr>
              <a:t>Hava Kirliliği</a:t>
            </a:r>
            <a:endParaRPr lang="en-US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"/>
            <a:ext cx="510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267200" y="5334000"/>
            <a:ext cx="404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  <a:cs typeface="Times New Roman" pitchFamily="18" charset="0"/>
              </a:rPr>
              <a:t>Evlerden Kaynaklanan Hava Kirliliği</a:t>
            </a:r>
            <a:endParaRPr lang="en-US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009900"/>
                </a:solidFill>
              </a:rPr>
              <a:t>Hava </a:t>
            </a:r>
            <a:r>
              <a:rPr lang="tr-TR" sz="3600" b="1" smtClean="0">
                <a:solidFill>
                  <a:srgbClr val="009900"/>
                </a:solidFill>
              </a:rPr>
              <a:t>Kirliliğinin</a:t>
            </a:r>
            <a:r>
              <a:rPr lang="tr-TR" sz="4000" b="1" smtClean="0">
                <a:solidFill>
                  <a:srgbClr val="009900"/>
                </a:solidFill>
              </a:rPr>
              <a:t> Etkileri</a:t>
            </a:r>
            <a:br>
              <a:rPr lang="tr-TR" sz="4000" b="1" smtClean="0">
                <a:solidFill>
                  <a:srgbClr val="009900"/>
                </a:solidFill>
              </a:rPr>
            </a:br>
            <a:endParaRPr lang="tr-TR" sz="4000" b="1" smtClean="0">
              <a:solidFill>
                <a:srgbClr val="0099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b="1" smtClean="0">
                <a:solidFill>
                  <a:srgbClr val="FF0000"/>
                </a:solidFill>
              </a:rPr>
              <a:t>Kirli hava, insanlarda solunum yolu hastalıklarının artmasına sebep olmaktadır.</a:t>
            </a:r>
            <a:r>
              <a:rPr lang="tr-TR" sz="2800" b="1" smtClean="0">
                <a:solidFill>
                  <a:srgbClr val="003366"/>
                </a:solidFill>
              </a:rPr>
              <a:t> </a:t>
            </a:r>
          </a:p>
          <a:p>
            <a:pPr eaLnBrk="1" hangingPunct="1"/>
            <a:r>
              <a:rPr lang="tr-TR" sz="2800" smtClean="0">
                <a:solidFill>
                  <a:srgbClr val="0000FF"/>
                </a:solidFill>
              </a:rPr>
              <a:t>Kükürtdioksit ve ozon bitkiler için zararlı olup; özellikle ozon, ürün kayıplarına sebep olmakta ve ormanlara zarar vermektedir.</a:t>
            </a:r>
          </a:p>
          <a:p>
            <a:pPr eaLnBrk="1" hangingPunct="1"/>
            <a:r>
              <a:rPr lang="tr-TR" sz="2800" smtClean="0">
                <a:solidFill>
                  <a:srgbClr val="0000FF"/>
                </a:solidFill>
              </a:rPr>
              <a:t> </a:t>
            </a:r>
            <a:r>
              <a:rPr lang="tr-TR" sz="2800" b="1" smtClean="0">
                <a:solidFill>
                  <a:srgbClr val="FF0000"/>
                </a:solidFill>
              </a:rPr>
              <a:t>Hava kirliliği, hava katmanlarında sera etkisine ve iklim değişikliğine yol açmaktadır.</a:t>
            </a:r>
            <a:endParaRPr lang="tr-TR" sz="2800" smtClean="0">
              <a:solidFill>
                <a:srgbClr val="003366"/>
              </a:solidFill>
            </a:endParaRPr>
          </a:p>
          <a:p>
            <a:pPr eaLnBrk="1" hangingPunct="1"/>
            <a:r>
              <a:rPr lang="tr-TR" sz="2800" smtClean="0">
                <a:solidFill>
                  <a:srgbClr val="0000FF"/>
                </a:solidFill>
              </a:rPr>
              <a:t>Küresel ısınmaya yol açabilmektedir.</a:t>
            </a:r>
          </a:p>
          <a:p>
            <a:pPr eaLnBrk="1" hangingPunct="1">
              <a:buFontTx/>
              <a:buNone/>
            </a:pPr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09800" y="533400"/>
            <a:ext cx="434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tr-TR" sz="3600" b="1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ASİT YAĞMURLARI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850" y="2708275"/>
            <a:ext cx="8534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Pct val="85000"/>
            </a:pPr>
            <a:r>
              <a:rPr lang="tr-TR" sz="2400" b="1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eaLnBrk="1" hangingPunct="1">
              <a:spcBef>
                <a:spcPct val="50000"/>
              </a:spcBef>
              <a:buSzPct val="85000"/>
            </a:pPr>
            <a:r>
              <a:rPr lang="tr-TR" sz="2400" b="1">
                <a:solidFill>
                  <a:srgbClr val="003366"/>
                </a:solidFill>
              </a:rPr>
              <a:t>               </a:t>
            </a:r>
            <a:r>
              <a:rPr lang="tr-TR" sz="2400" b="1">
                <a:solidFill>
                  <a:srgbClr val="FF0066"/>
                </a:solidFill>
                <a:ea typeface="Arial Unicode MS" pitchFamily="34" charset="-128"/>
                <a:cs typeface="Arial Unicode MS" pitchFamily="34" charset="-128"/>
              </a:rPr>
              <a:t>Asit yağmurlarının zararları:</a:t>
            </a:r>
          </a:p>
          <a:p>
            <a:pPr eaLnBrk="1" hangingPunct="1"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 b="1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Su kirliliğine sebep olması ve sudaki canlıları olumsuz etkilemesi</a:t>
            </a:r>
          </a:p>
          <a:p>
            <a:pPr eaLnBrk="1" hangingPunct="1"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 b="1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Ormanlar ve bitkiler üzerindeki olumsuz etkileri</a:t>
            </a:r>
          </a:p>
          <a:p>
            <a:pPr eaLnBrk="1" hangingPunct="1"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 b="1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Toprağa ve topraktaki canlılara zarar vermesi</a:t>
            </a:r>
          </a:p>
          <a:p>
            <a:pPr eaLnBrk="1" hangingPunct="1">
              <a:spcBef>
                <a:spcPct val="50000"/>
              </a:spcBef>
              <a:buSzPct val="85000"/>
            </a:pPr>
            <a:endParaRPr lang="tr-TR" sz="2400" b="1">
              <a:solidFill>
                <a:srgbClr val="003366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5288" y="1484313"/>
            <a:ext cx="82089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 b="1">
                <a:solidFill>
                  <a:srgbClr val="003366"/>
                </a:solidFill>
              </a:rPr>
              <a:t>Havada asılı kalabilen kirleticiler su partikülleri ile tepkimeye girerek asit meydana getirmekte ve yağmurlarla yeryüzüne asit yağmurları olarak  inmektedir.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tr-TR" sz="2800" smtClean="0"/>
              <a:t>Asit yağmurunun ormana etkisi</a:t>
            </a:r>
            <a:br>
              <a:rPr lang="tr-TR" sz="2800" smtClean="0"/>
            </a:br>
            <a:endParaRPr lang="tr-TR" sz="2800" smtClean="0"/>
          </a:p>
        </p:txBody>
      </p:sp>
      <p:pic>
        <p:nvPicPr>
          <p:cNvPr id="59396" name="Picture 4" descr="a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8351837" cy="5688013"/>
          </a:xfrm>
          <a:noFill/>
          <a:ln w="60325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11413" y="260350"/>
            <a:ext cx="3984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tr-TR" sz="3600" b="1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tr-TR" sz="3600" b="1">
                <a:solidFill>
                  <a:srgbClr val="FF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OZON TABAKASI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850" y="3860800"/>
            <a:ext cx="82296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endParaRPr lang="tr-TR" sz="24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3"/>
              </a:buBlip>
            </a:pPr>
            <a:r>
              <a:rPr lang="tr-TR" sz="24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Ozon yoğunluğunun ultraviole ışınlarını tutma    görevini yapamayacak kadar azalması, </a:t>
            </a:r>
            <a:r>
              <a:rPr lang="tr-TR" sz="24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tr-TR" sz="2400" b="1">
                <a:solidFill>
                  <a:srgbClr val="FF0066"/>
                </a:solidFill>
                <a:ea typeface="Arial Unicode MS" pitchFamily="34" charset="-128"/>
                <a:cs typeface="Arial Unicode MS" pitchFamily="34" charset="-128"/>
              </a:rPr>
              <a:t>ozon tabakasının</a:t>
            </a:r>
            <a:r>
              <a:rPr lang="tr-TR" sz="2400" b="1" i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b="1">
                <a:solidFill>
                  <a:srgbClr val="FF0066"/>
                </a:solidFill>
                <a:ea typeface="Arial Unicode MS" pitchFamily="34" charset="-128"/>
                <a:cs typeface="Arial Unicode MS" pitchFamily="34" charset="-128"/>
              </a:rPr>
              <a:t>delinmesi</a:t>
            </a:r>
            <a:r>
              <a:rPr lang="tr-TR" sz="24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tr-TR" sz="24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olarak adlandırılır.</a:t>
            </a:r>
            <a:endParaRPr lang="tr-TR" sz="2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1773238"/>
            <a:ext cx="74882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3"/>
              </a:buBlip>
            </a:pPr>
            <a:r>
              <a:rPr lang="tr-TR" sz="2400" b="1">
                <a:solidFill>
                  <a:srgbClr val="000000"/>
                </a:solidFill>
              </a:rPr>
              <a:t>Atmosferdeki ozonun yaklaşık </a:t>
            </a:r>
            <a:r>
              <a:rPr lang="tr-TR" sz="2400" b="1">
                <a:solidFill>
                  <a:srgbClr val="FF0066"/>
                </a:solidFill>
              </a:rPr>
              <a:t>%90’ı</a:t>
            </a:r>
            <a:r>
              <a:rPr lang="tr-TR" sz="2400" b="1">
                <a:solidFill>
                  <a:srgbClr val="000000"/>
                </a:solidFill>
              </a:rPr>
              <a:t>  yeryüzünden itibaren </a:t>
            </a:r>
            <a:r>
              <a:rPr lang="tr-TR" sz="2400" b="1">
                <a:solidFill>
                  <a:srgbClr val="FF0066"/>
                </a:solidFill>
              </a:rPr>
              <a:t>10-40 km.</a:t>
            </a:r>
            <a:r>
              <a:rPr lang="tr-TR" sz="2400" b="1">
                <a:solidFill>
                  <a:srgbClr val="000000"/>
                </a:solidFill>
              </a:rPr>
              <a:t> arası yükseklikte bulunur.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850" y="3141663"/>
            <a:ext cx="75612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3"/>
              </a:buBlip>
            </a:pPr>
            <a:r>
              <a:rPr lang="tr-TR" sz="2400">
                <a:solidFill>
                  <a:srgbClr val="000000"/>
                </a:solidFill>
              </a:rPr>
              <a:t>Bu bölgedeki ozonun özelliği; tüm canlı varlıkları, doğal kaynakları ve tarımsal ürünleri olumsuz yönde etkileyen </a:t>
            </a:r>
            <a:r>
              <a:rPr lang="tr-TR" sz="2400">
                <a:solidFill>
                  <a:srgbClr val="FF0066"/>
                </a:solidFill>
              </a:rPr>
              <a:t>ultraviole(UV)</a:t>
            </a:r>
            <a:r>
              <a:rPr lang="tr-TR" sz="2400">
                <a:solidFill>
                  <a:srgbClr val="000000"/>
                </a:solidFill>
              </a:rPr>
              <a:t> ışınlarını tutmasıdır..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835150" y="1196975"/>
            <a:ext cx="489743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 b="1">
                <a:solidFill>
                  <a:srgbClr val="000000"/>
                </a:solidFill>
              </a:rPr>
              <a:t>Ozon tabakasının incelmesi sonucunda; </a:t>
            </a:r>
            <a:r>
              <a:rPr lang="tr-TR" sz="2400" b="1">
                <a:solidFill>
                  <a:srgbClr val="FF0066"/>
                </a:solidFill>
              </a:rPr>
              <a:t>radyasyon</a:t>
            </a:r>
            <a:r>
              <a:rPr lang="tr-TR" sz="2400" b="1">
                <a:solidFill>
                  <a:srgbClr val="000000"/>
                </a:solidFill>
              </a:rPr>
              <a:t> artmakta ve insanların bağışıklık sistemleri zarar görmekte, görme bozukluğuna ve deri kanserine yol açmaktadır.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</a:pPr>
            <a:endParaRPr lang="tr-TR" sz="2400" b="1">
              <a:solidFill>
                <a:srgbClr val="000000"/>
              </a:solidFill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979613" y="3789363"/>
            <a:ext cx="511333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3"/>
              </a:buBlip>
            </a:pPr>
            <a:endParaRPr lang="tr-TR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Ozon tabakasının incelmesine sebep olan maddelerin başında klor türevleri, plastik köpükler (</a:t>
            </a:r>
            <a:r>
              <a:rPr lang="tr-TR" sz="24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strafor</a:t>
            </a:r>
            <a:r>
              <a:rPr lang="tr-TR" sz="24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), spreyler, aerasoller ve yangın söndürücüler gelmektedir.</a:t>
            </a:r>
            <a:endParaRPr lang="tr-TR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90625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000099"/>
                </a:solidFill>
              </a:rPr>
              <a:t>Hava Kirliliğini Önlemek İçin Alınabilecek Tedbirler: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495800"/>
          </a:xfrm>
        </p:spPr>
        <p:txBody>
          <a:bodyPr/>
          <a:lstStyle/>
          <a:p>
            <a:pPr algn="just" eaLnBrk="1" hangingPunct="1">
              <a:buFontTx/>
              <a:buBlip>
                <a:blip r:embed="rId2"/>
              </a:buBlip>
            </a:pPr>
            <a:r>
              <a:rPr lang="tr-TR" sz="2400" b="1" smtClean="0">
                <a:solidFill>
                  <a:srgbClr val="000000"/>
                </a:solidFill>
              </a:rPr>
              <a:t>Sanayi tesislerinin bacalarına filtre takılması sağlanmalı. 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tr-TR" sz="2400" smtClean="0">
                <a:solidFill>
                  <a:srgbClr val="000000"/>
                </a:solidFill>
              </a:rPr>
              <a:t>Evleri ısıtmak için yüksek kalorili kömürler kullanılmalı,kaçak kömür kullanımı engellenmeli.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tr-TR" sz="2400" smtClean="0">
                <a:solidFill>
                  <a:srgbClr val="000000"/>
                </a:solidFill>
              </a:rPr>
              <a:t>Temiz enerji kaynakları </a:t>
            </a:r>
            <a:r>
              <a:rPr lang="tr-TR" sz="2400" b="1" smtClean="0">
                <a:solidFill>
                  <a:srgbClr val="000099"/>
                </a:solidFill>
              </a:rPr>
              <a:t>(Güneş, doğalgaz, joetermal enerji vb.)</a:t>
            </a:r>
            <a:r>
              <a:rPr lang="tr-TR" sz="2400" smtClean="0">
                <a:solidFill>
                  <a:srgbClr val="000000"/>
                </a:solidFill>
              </a:rPr>
              <a:t> yaygınlaştırılarak, özendirilmeli.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tr-TR" sz="2400" b="1" smtClean="0">
                <a:solidFill>
                  <a:srgbClr val="000000"/>
                </a:solidFill>
              </a:rPr>
              <a:t>Yerleşim yerlerinde yeşil alanlar arttırılmalı, 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tr-TR" sz="2400" smtClean="0">
                <a:solidFill>
                  <a:srgbClr val="000000"/>
                </a:solidFill>
              </a:rPr>
              <a:t>Toplu taşım araçları(otobüs,dolmuş..) yaygınlaştırılmalı,</a:t>
            </a: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tr-TR" sz="2400" b="1" smtClean="0">
                <a:solidFill>
                  <a:srgbClr val="000000"/>
                </a:solidFill>
              </a:rPr>
              <a:t>İşletme kurulurken uygun yer seçimi yapılmalı.</a:t>
            </a:r>
          </a:p>
          <a:p>
            <a:pPr algn="just" eaLnBrk="1" hangingPunct="1"/>
            <a:endParaRPr lang="tr-TR" sz="2400" b="1" smtClean="0">
              <a:solidFill>
                <a:srgbClr val="000000"/>
              </a:solidFill>
            </a:endParaRPr>
          </a:p>
          <a:p>
            <a:pPr algn="just" eaLnBrk="1" hangingPunct="1"/>
            <a:endParaRPr lang="tr-TR" sz="24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tr-TR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076" name="Picture 4" descr="çevre koruma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638"/>
            <a:ext cx="82073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971550" y="765175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ÇEVRE KORUMA</a:t>
            </a:r>
          </a:p>
        </p:txBody>
      </p:sp>
      <p:pic>
        <p:nvPicPr>
          <p:cNvPr id="3078" name="Resi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3292475"/>
            <a:ext cx="5829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tr-TR"/>
          </a:p>
        </p:txBody>
      </p:sp>
      <p:pic>
        <p:nvPicPr>
          <p:cNvPr id="25603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68313" y="404813"/>
            <a:ext cx="7772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tr-TR" sz="4400" b="1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23850" y="981075"/>
            <a:ext cx="853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endParaRPr lang="tr-TR" sz="2400" b="1">
              <a:solidFill>
                <a:srgbClr val="000000"/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tr-TR" b="1"/>
              <a:t>Dünyamızın %70’ini su kaplamaktadır. Bu suyun % 98’i okyanuslarda ve iç denizlerde bulunmakta, tuzlu olduğundan içmeye, sulamaya ve endüstriyel kullanıma uygun değildir.</a:t>
            </a: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endParaRPr lang="tr-TR"/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tr-TR"/>
              <a:t>Yeryüzündeki su kaynaklarının yaklaşık %0.3’ü kullanılabilir ve içilebilir özelliktedir.</a:t>
            </a: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tr-TR"/>
              <a:t> </a:t>
            </a: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r>
              <a:rPr lang="tr-TR" b="1"/>
              <a:t>Dünya nüfusunun %40’ını barındıran yaklaşık 80 ülke şimdiden su sıkıntısı çekmektedir.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tr-TR">
                <a:solidFill>
                  <a:srgbClr val="000000"/>
                </a:solidFill>
              </a:rPr>
              <a:t>Ülkemizin yıllık yağış ortalaması dünya yıllık yağış ortalamasının altındadır.(</a:t>
            </a:r>
            <a:r>
              <a:rPr lang="tr-TR">
                <a:solidFill>
                  <a:srgbClr val="FF3399"/>
                </a:solidFill>
              </a:rPr>
              <a:t>643mm/1000mm</a:t>
            </a:r>
            <a:r>
              <a:rPr lang="tr-TR">
                <a:solidFill>
                  <a:srgbClr val="000000"/>
                </a:solidFill>
              </a:rPr>
              <a:t>)</a:t>
            </a:r>
            <a:r>
              <a:rPr lang="tr-TR" b="1">
                <a:solidFill>
                  <a:srgbClr val="000000"/>
                </a:solidFill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tr-TR" b="1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tr-TR" b="1">
                <a:solidFill>
                  <a:srgbClr val="000000"/>
                </a:solidFill>
              </a:rPr>
              <a:t>Nüfusun hızla artması, buna karşılık su kaynaklarının sabit kalması sebebiyle, su ihtiyacı her geçen gün artmaktadır.</a:t>
            </a: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</a:pPr>
            <a:endParaRPr lang="tr-TR" b="1"/>
          </a:p>
          <a:p>
            <a:pPr marL="342900" indent="-342900" eaLnBrk="1" hangingPunct="1">
              <a:spcBef>
                <a:spcPct val="20000"/>
              </a:spcBef>
            </a:pPr>
            <a:endParaRPr lang="tr-T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s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6807" name="Rectangle 7"/>
          <p:cNvSpPr>
            <a:spLocks noGrp="1" noChangeArrowheads="1"/>
          </p:cNvSpPr>
          <p:nvPr>
            <p:ph type="title"/>
          </p:nvPr>
        </p:nvSpPr>
        <p:spPr>
          <a:xfrm>
            <a:off x="1187450" y="692150"/>
            <a:ext cx="7086600" cy="1484313"/>
          </a:xfrm>
          <a:noFill/>
        </p:spPr>
        <p:txBody>
          <a:bodyPr/>
          <a:lstStyle/>
          <a:p>
            <a:pPr eaLnBrk="1" hangingPunct="1"/>
            <a:r>
              <a:rPr lang="tr-TR" smtClean="0"/>
              <a:t> </a:t>
            </a:r>
            <a:r>
              <a:rPr lang="tr-TR" sz="3600" b="1" smtClean="0">
                <a:solidFill>
                  <a:srgbClr val="FF3300"/>
                </a:solidFill>
              </a:rPr>
              <a:t>Su Kirliliğine Sebep Olan Etkenler</a:t>
            </a:r>
            <a:r>
              <a:rPr lang="tr-TR" sz="3600" smtClean="0">
                <a:solidFill>
                  <a:srgbClr val="FF3300"/>
                </a:solidFill>
              </a:rPr>
              <a:t/>
            </a:r>
            <a:br>
              <a:rPr lang="tr-TR" sz="3600" smtClean="0">
                <a:solidFill>
                  <a:srgbClr val="FF3300"/>
                </a:solidFill>
              </a:rPr>
            </a:br>
            <a:endParaRPr lang="tr-TR" sz="3600" smtClean="0">
              <a:solidFill>
                <a:srgbClr val="FF3300"/>
              </a:solidFill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23850" y="3357563"/>
            <a:ext cx="79248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tr-TR" sz="2800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Sanayi ve endüstri kuruluşların</a:t>
            </a:r>
            <a:r>
              <a:rPr lang="tr-TR" sz="2800">
                <a:solidFill>
                  <a:srgbClr val="00FFFF"/>
                </a:solidFill>
              </a:rPr>
              <a:t>ın atıkları</a:t>
            </a:r>
            <a:r>
              <a:rPr lang="tr-TR" sz="2800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tr-TR" sz="2800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Hızl</a:t>
            </a:r>
            <a:r>
              <a:rPr lang="tr-TR" sz="2800">
                <a:solidFill>
                  <a:srgbClr val="00FFFF"/>
                </a:solidFill>
              </a:rPr>
              <a:t>ı</a:t>
            </a:r>
            <a:r>
              <a:rPr lang="tr-TR" sz="2800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 nüfus artışı ve yeterli altyapının olmaması</a:t>
            </a:r>
            <a:endParaRPr lang="tr-TR" sz="2800">
              <a:solidFill>
                <a:srgbClr val="00FFFF"/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tr-TR" sz="2800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Tarım ilaçları </a:t>
            </a:r>
            <a:endParaRPr lang="tr-TR" sz="2800">
              <a:solidFill>
                <a:srgbClr val="00FFFF"/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tr-TR" sz="2800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Asit yağmurları</a:t>
            </a:r>
            <a:endParaRPr lang="tr-TR" sz="2800">
              <a:solidFill>
                <a:srgbClr val="00FFFF"/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tr-TR" sz="2800">
                <a:solidFill>
                  <a:srgbClr val="00FFFF"/>
                </a:solidFill>
                <a:ea typeface="Arial Unicode MS" pitchFamily="34" charset="-128"/>
                <a:cs typeface="Arial Unicode MS" pitchFamily="34" charset="-128"/>
              </a:rPr>
              <a:t>Evsel atıklar                                     </a:t>
            </a:r>
            <a:endParaRPr lang="tr-TR" sz="280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  <p:bldP spid="768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-171450"/>
            <a:ext cx="4321175" cy="1073150"/>
          </a:xfrm>
        </p:spPr>
        <p:txBody>
          <a:bodyPr/>
          <a:lstStyle/>
          <a:p>
            <a:pPr eaLnBrk="1" hangingPunct="1"/>
            <a:r>
              <a:rPr lang="tr-TR" sz="3600" b="1" smtClean="0"/>
              <a:t/>
            </a:r>
            <a:br>
              <a:rPr lang="tr-TR" sz="3600" b="1" smtClean="0"/>
            </a:br>
            <a:r>
              <a:rPr lang="tr-TR" sz="3600" b="1" smtClean="0">
                <a:solidFill>
                  <a:srgbClr val="FF0066"/>
                </a:solidFill>
                <a:ea typeface="Arial Unicode MS" pitchFamily="34" charset="-128"/>
                <a:cs typeface="Arial Unicode MS" pitchFamily="34" charset="-128"/>
              </a:rPr>
              <a:t>TOPRAK</a:t>
            </a:r>
            <a:br>
              <a:rPr lang="tr-TR" sz="3600" b="1" smtClean="0">
                <a:solidFill>
                  <a:srgbClr val="FF0066"/>
                </a:solidFill>
                <a:ea typeface="Arial Unicode MS" pitchFamily="34" charset="-128"/>
                <a:cs typeface="Arial Unicode MS" pitchFamily="34" charset="-128"/>
              </a:rPr>
            </a:br>
            <a:endParaRPr lang="tr-TR" sz="3600" b="1" smtClean="0">
              <a:solidFill>
                <a:srgbClr val="FF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000" smtClean="0">
                <a:solidFill>
                  <a:srgbClr val="000000"/>
                </a:solidFill>
              </a:rPr>
              <a:t>T</a:t>
            </a:r>
            <a:r>
              <a:rPr lang="tr-TR" sz="20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oprak, bitki örtüsünün beslendiği kaynakların ana deposudur.</a:t>
            </a:r>
            <a:endParaRPr lang="tr-TR" sz="2000" smtClean="0">
              <a:solidFill>
                <a:srgbClr val="000000"/>
              </a:solidFill>
            </a:endParaRP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0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Canlıların devamını  ve verimliliğini sağlayan, toprağın üst tabakasıdır. </a:t>
            </a:r>
            <a:endParaRPr lang="tr-TR" sz="2000" smtClean="0">
              <a:solidFill>
                <a:srgbClr val="000000"/>
              </a:solidFill>
            </a:endParaRP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0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 cm. kalınlıktaki </a:t>
            </a:r>
            <a:r>
              <a:rPr lang="tr-TR" sz="2000" smtClean="0">
                <a:solidFill>
                  <a:srgbClr val="000000"/>
                </a:solidFill>
              </a:rPr>
              <a:t>üst tabaka </a:t>
            </a:r>
            <a:r>
              <a:rPr lang="tr-TR" sz="20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ancak birkaç yüzyılda oluşabilmektedir. </a:t>
            </a:r>
            <a:r>
              <a:rPr lang="tr-TR" sz="2000" baseline="300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20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r-TR" sz="200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endParaRPr lang="tr-TR" sz="200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tr-TR" sz="2000" smtClean="0">
                <a:solidFill>
                  <a:srgbClr val="000000"/>
                </a:solidFill>
                <a:latin typeface="Arial Black" panose="020B0A04020102020204" pitchFamily="34" charset="0"/>
              </a:rPr>
              <a:t>     </a:t>
            </a:r>
            <a:r>
              <a:rPr lang="tr-TR" sz="200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2000" smtClean="0">
                <a:solidFill>
                  <a:srgbClr val="FF006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Ülkemizin kullanılabilir arazi varlığının oranları.</a:t>
            </a:r>
          </a:p>
          <a:p>
            <a:pPr algn="just" eaLnBrk="1" hangingPunct="1">
              <a:buFontTx/>
              <a:buNone/>
              <a:defRPr/>
            </a:pPr>
            <a:endParaRPr lang="tr-TR" sz="2000" smtClean="0">
              <a:solidFill>
                <a:srgbClr val="FF0066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endParaRPr lang="tr-TR" sz="240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1748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05200"/>
            <a:ext cx="647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OleChart spid="317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4788"/>
            <a:ext cx="7772400" cy="1190625"/>
          </a:xfrm>
        </p:spPr>
        <p:txBody>
          <a:bodyPr/>
          <a:lstStyle/>
          <a:p>
            <a:pPr eaLnBrk="1" hangingPunct="1"/>
            <a:r>
              <a:rPr lang="tr-TR" sz="3600" b="1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Toprak Kirliliğine Sebep Olan Faktörler</a:t>
            </a:r>
            <a:r>
              <a:rPr lang="tr-TR" sz="3600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929188"/>
          </a:xfrm>
        </p:spPr>
        <p:txBody>
          <a:bodyPr/>
          <a:lstStyle/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800" smtClean="0">
                <a:solidFill>
                  <a:srgbClr val="000000"/>
                </a:solidFill>
              </a:rPr>
              <a:t>Yerleşim alanlarından çıkan e</a:t>
            </a:r>
            <a:r>
              <a:rPr lang="tr-TR" sz="28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vsel ve kanalizasyon atıkları</a:t>
            </a:r>
            <a:r>
              <a:rPr lang="tr-TR" sz="2800" smtClean="0">
                <a:solidFill>
                  <a:srgbClr val="000000"/>
                </a:solidFill>
              </a:rPr>
              <a:t>,</a:t>
            </a: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800" b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Endüstri tesislerinden çıkan ve arıtılmaksızın toprağa  verilen atıklar</a:t>
            </a:r>
            <a:r>
              <a:rPr lang="tr-TR" sz="2800" b="1" smtClean="0">
                <a:solidFill>
                  <a:srgbClr val="000000"/>
                </a:solidFill>
              </a:rPr>
              <a:t>,</a:t>
            </a:r>
            <a:r>
              <a:rPr lang="tr-TR" sz="2800" b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r-TR" sz="2800" smtClean="0">
              <a:solidFill>
                <a:srgbClr val="000000"/>
              </a:solidFill>
            </a:endParaRP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8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Tarımsal mücadele ilaçları ve suni gübreler</a:t>
            </a:r>
            <a:r>
              <a:rPr lang="tr-TR" sz="2800" smtClean="0">
                <a:solidFill>
                  <a:srgbClr val="000000"/>
                </a:solidFill>
              </a:rPr>
              <a:t>in bilinçsiz kullanımı</a:t>
            </a: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800" b="1" smtClean="0">
                <a:solidFill>
                  <a:srgbClr val="000000"/>
                </a:solidFill>
              </a:rPr>
              <a:t>A</a:t>
            </a:r>
            <a:r>
              <a:rPr lang="tr-TR" sz="2800" b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sit yağmurları</a:t>
            </a:r>
            <a:r>
              <a:rPr lang="tr-TR" sz="2800" b="1" smtClean="0">
                <a:solidFill>
                  <a:srgbClr val="000000"/>
                </a:solidFill>
              </a:rPr>
              <a:t>,</a:t>
            </a:r>
            <a:endParaRPr lang="tr-TR" sz="2800" smtClean="0">
              <a:solidFill>
                <a:srgbClr val="000000"/>
              </a:solidFill>
            </a:endParaRP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8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Ormanların tahribi,</a:t>
            </a:r>
            <a:r>
              <a:rPr lang="tr-TR" sz="2800" smtClean="0">
                <a:solidFill>
                  <a:srgbClr val="000000"/>
                </a:solidFill>
              </a:rPr>
              <a:t> me</a:t>
            </a:r>
            <a:r>
              <a:rPr lang="tr-TR" sz="280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ra ve çayırların bilinçsiz kullanımı ve aşırı otlatma.</a:t>
            </a:r>
            <a:r>
              <a:rPr lang="tr-TR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3" name="Picture 9" descr="ormandan-co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268413"/>
            <a:ext cx="7704138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412875"/>
            <a:ext cx="4495800" cy="48768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tr-TR" sz="2400" smtClean="0">
                <a:solidFill>
                  <a:srgbClr val="FF3300"/>
                </a:solidFill>
              </a:rPr>
              <a:t>Anızın yakılması sırasında toprağın 3cm.lik  üst katmanında ısı 750 C kadar çıkabilir.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tr-TR" sz="2400" smtClean="0">
                <a:solidFill>
                  <a:srgbClr val="FF3300"/>
                </a:solidFill>
              </a:rPr>
              <a:t>Topraktaki canlıların %70’ i zarar görür. Bunun sonucunda organik maddeler humus haline dönüşemez.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tr-TR" sz="2400" smtClean="0">
                <a:solidFill>
                  <a:srgbClr val="FF3300"/>
                </a:solidFill>
              </a:rPr>
              <a:t>Toprağın fiziksel, kimyasal ve biyolojik özellikleri bozulur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tr-TR" sz="2400" smtClean="0">
                <a:solidFill>
                  <a:srgbClr val="FF3300"/>
                </a:solidFill>
              </a:rPr>
              <a:t>Verimlilik azalır. 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90600" y="533400"/>
            <a:ext cx="72390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1" lang="tr-TR" sz="3200">
                <a:solidFill>
                  <a:srgbClr val="FF3300"/>
                </a:solidFill>
                <a:latin typeface="Times New Roman" pitchFamily="18" charset="0"/>
              </a:rPr>
              <a:t>ANIZ YANGINININ ZARARLARI</a:t>
            </a:r>
          </a:p>
        </p:txBody>
      </p:sp>
      <p:pic>
        <p:nvPicPr>
          <p:cNvPr id="35845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4114800" cy="525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5848" name="Picture 8" descr="fire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221163"/>
            <a:ext cx="3206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fire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652963"/>
            <a:ext cx="3206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fire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149725"/>
            <a:ext cx="320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fire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365625"/>
            <a:ext cx="3206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>
                <a:solidFill>
                  <a:srgbClr val="CC0099"/>
                </a:solidFill>
                <a:ea typeface="Arial Unicode MS" pitchFamily="34" charset="-128"/>
                <a:cs typeface="Arial Unicode MS" pitchFamily="34" charset="-128"/>
              </a:rPr>
              <a:t>EROZYON VE ÇÖLLEŞME</a:t>
            </a:r>
            <a:r>
              <a:rPr lang="tr-TR" sz="36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/>
          <a:p>
            <a:pPr algn="just" eaLnBrk="1" hangingPunct="1">
              <a:buFontTx/>
              <a:buBlip>
                <a:blip r:embed="rId2"/>
              </a:buBlip>
            </a:pPr>
            <a:r>
              <a:rPr lang="tr-TR" sz="2400" b="1" i="1" smtClean="0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Erozyon:</a:t>
            </a:r>
            <a:r>
              <a:rPr lang="tr-TR" sz="2400" smtClean="0">
                <a:ea typeface="Arial Unicode MS" pitchFamily="34" charset="-128"/>
                <a:cs typeface="Arial Unicode MS" pitchFamily="34" charset="-128"/>
              </a:rPr>
              <a:t>Toprağın bulunduğu yerden; yağışlar, sel suları, rüzgar, çığ vb. etkenlerle taşınması olayıdır.</a:t>
            </a:r>
          </a:p>
          <a:p>
            <a:pPr algn="just" eaLnBrk="1" hangingPunct="1">
              <a:buFontTx/>
              <a:buNone/>
            </a:pPr>
            <a:endParaRPr lang="tr-TR" sz="2400" smtClean="0"/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tr-TR" sz="2200" smtClean="0">
                <a:ea typeface="Arial Unicode MS" pitchFamily="34" charset="-128"/>
                <a:cs typeface="Arial Unicode MS" pitchFamily="34" charset="-128"/>
              </a:rPr>
              <a:t>Ülkemizde </a:t>
            </a:r>
            <a:r>
              <a:rPr lang="tr-TR" sz="2200" b="1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200" smtClean="0">
                <a:ea typeface="Arial Unicode MS" pitchFamily="34" charset="-128"/>
                <a:cs typeface="Arial Unicode MS" pitchFamily="34" charset="-128"/>
              </a:rPr>
              <a:t>erozyon, </a:t>
            </a:r>
            <a:r>
              <a:rPr lang="tr-TR" sz="2200" b="1" smtClean="0">
                <a:ea typeface="Arial Unicode MS" pitchFamily="34" charset="-128"/>
                <a:cs typeface="Arial Unicode MS" pitchFamily="34" charset="-128"/>
              </a:rPr>
              <a:t>Avrupa’dan 12, Afrika’dan 17</a:t>
            </a:r>
            <a:r>
              <a:rPr lang="tr-TR" sz="2200" smtClean="0">
                <a:ea typeface="Arial Unicode MS" pitchFamily="34" charset="-128"/>
                <a:cs typeface="Arial Unicode MS" pitchFamily="34" charset="-128"/>
              </a:rPr>
              <a:t> kat daha  fazladır.</a:t>
            </a:r>
            <a:r>
              <a:rPr lang="tr-TR" smtClean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tr-TR" sz="2400" smtClean="0"/>
              <a:t>             </a:t>
            </a:r>
            <a:endParaRPr lang="tr-TR" sz="2400" smtClean="0">
              <a:latin typeface="Arial Black" pitchFamily="34" charset="0"/>
            </a:endParaRPr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5888" y="1196975"/>
            <a:ext cx="3552825" cy="5472113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33400" y="1219200"/>
            <a:ext cx="80772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endParaRPr lang="tr-TR" sz="280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800">
                <a:ea typeface="Arial Unicode MS" pitchFamily="34" charset="-128"/>
                <a:cs typeface="Arial Unicode MS" pitchFamily="34" charset="-128"/>
              </a:rPr>
              <a:t>Erozyon sebebi ile toprağın verimi azalmakta, besin maddeleri yok olmakta, sular kirlenmekte, ürünlerde verim ve kalite düşmektedir.</a:t>
            </a:r>
            <a:endParaRPr lang="tr-TR" sz="28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</a:pPr>
            <a:endParaRPr lang="tr-TR" sz="28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800">
                <a:ea typeface="Arial Unicode MS" pitchFamily="34" charset="-128"/>
                <a:cs typeface="Arial Unicode MS" pitchFamily="34" charset="-128"/>
              </a:rPr>
              <a:t>Ülkemizde erozyon sonucu her yıl </a:t>
            </a:r>
            <a:r>
              <a:rPr lang="tr-TR" sz="2800" b="1">
                <a:ea typeface="Arial Unicode MS" pitchFamily="34" charset="-128"/>
                <a:cs typeface="Arial Unicode MS" pitchFamily="34" charset="-128"/>
              </a:rPr>
              <a:t>500 milyon ton</a:t>
            </a:r>
            <a:r>
              <a:rPr lang="tr-TR" sz="2800">
                <a:ea typeface="Arial Unicode MS" pitchFamily="34" charset="-128"/>
                <a:cs typeface="Arial Unicode MS" pitchFamily="34" charset="-128"/>
              </a:rPr>
              <a:t> verimli toprağımız kaybolmaktadır.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</a:pPr>
            <a:r>
              <a:rPr lang="tr-TR" sz="2800" b="1" i="1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</a:pPr>
            <a:endParaRPr lang="tr-TR" sz="2800" b="1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GUZELGRUBUM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331913" y="4005263"/>
            <a:ext cx="6962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tr-TR" sz="2800" b="1">
                <a:solidFill>
                  <a:srgbClr val="FF3300"/>
                </a:solidFill>
              </a:rPr>
              <a:t>Çevre</a:t>
            </a:r>
            <a:r>
              <a:rPr lang="tr-TR" sz="2800" b="1">
                <a:solidFill>
                  <a:schemeClr val="bg1"/>
                </a:solidFill>
              </a:rPr>
              <a:t>, </a:t>
            </a:r>
            <a:r>
              <a:rPr lang="tr-TR" sz="2800" b="1">
                <a:solidFill>
                  <a:srgbClr val="FFFF00"/>
                </a:solidFill>
              </a:rPr>
              <a:t>insanların ve diğer canlıların yaşamları boyunca ilişkilerini sürdürdükleri ve karşılıklı etkileşim içinde bulundukları ortamdır.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381000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tr-TR" sz="3600" b="1">
                <a:solidFill>
                  <a:srgbClr val="CC0099"/>
                </a:solidFill>
                <a:latin typeface="Arial Unicode MS" pitchFamily="34" charset="-128"/>
              </a:rPr>
              <a:t>Erozyon ve Çölleşmeyi Önlemek İçin Alınabilecek Tedbirler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33400" y="1752600"/>
            <a:ext cx="81534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 b="1">
                <a:ea typeface="Arial Unicode MS" pitchFamily="34" charset="-128"/>
                <a:cs typeface="Arial Unicode MS" pitchFamily="34" charset="-128"/>
              </a:rPr>
              <a:t> Erozyon riski yüksek olan yerlerde tarım yapılmaması, bu tip arazilerin mera olarak ayrılması veya orman örtüsü altına alınması,</a:t>
            </a:r>
            <a:endParaRPr lang="tr-TR" sz="24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>
                <a:ea typeface="Arial Unicode MS" pitchFamily="34" charset="-128"/>
                <a:cs typeface="Arial Unicode MS" pitchFamily="34" charset="-128"/>
              </a:rPr>
              <a:t> Yanlış toprak işlenmesi , yanlış ekim ve sulamanın önlenmesi,</a:t>
            </a:r>
            <a:endParaRPr lang="tr-TR" sz="24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 b="1">
                <a:ea typeface="Arial Unicode MS" pitchFamily="34" charset="-128"/>
                <a:cs typeface="Arial Unicode MS" pitchFamily="34" charset="-128"/>
              </a:rPr>
              <a:t> Su kaynaklarının korunması</a:t>
            </a:r>
            <a:r>
              <a:rPr lang="tr-TR" sz="2400">
                <a:ea typeface="Arial Unicode MS" pitchFamily="34" charset="-128"/>
                <a:cs typeface="Arial Unicode MS" pitchFamily="34" charset="-128"/>
              </a:rPr>
              <a:t> </a:t>
            </a:r>
            <a:endParaRPr lang="tr-TR" sz="24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  <a:buFontTx/>
              <a:buBlip>
                <a:blip r:embed="rId2"/>
              </a:buBlip>
            </a:pPr>
            <a:r>
              <a:rPr lang="tr-TR" sz="2400"/>
              <a:t> </a:t>
            </a:r>
            <a:r>
              <a:rPr lang="tr-TR" sz="2400">
                <a:ea typeface="Arial Unicode MS" pitchFamily="34" charset="-128"/>
                <a:cs typeface="Arial Unicode MS" pitchFamily="34" charset="-128"/>
              </a:rPr>
              <a:t>Orman tahribatına son verilmesi,  </a:t>
            </a:r>
            <a:r>
              <a:rPr lang="tr-TR" sz="2400"/>
              <a:t>a</a:t>
            </a:r>
            <a:r>
              <a:rPr lang="tr-TR" sz="2400">
                <a:ea typeface="Arial Unicode MS" pitchFamily="34" charset="-128"/>
                <a:cs typeface="Arial Unicode MS" pitchFamily="34" charset="-128"/>
              </a:rPr>
              <a:t>ğaçlandırmanın  hızlandırılması ve orman yangınlarına karşı gerekli tedbirlerin alınması,      </a:t>
            </a:r>
            <a:endParaRPr lang="tr-TR" sz="24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SzPct val="85000"/>
            </a:pPr>
            <a:endParaRPr lang="tr-TR" sz="28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>
                <a:solidFill>
                  <a:srgbClr val="0000FF"/>
                </a:solidFill>
              </a:rPr>
              <a:t>ORMANLARIMIZ</a:t>
            </a:r>
            <a:br>
              <a:rPr lang="tr-TR" sz="3600" b="1" smtClean="0">
                <a:solidFill>
                  <a:srgbClr val="0000FF"/>
                </a:solidFill>
              </a:rPr>
            </a:br>
            <a:endParaRPr lang="tr-TR" sz="3600" b="1" smtClean="0">
              <a:solidFill>
                <a:srgbClr val="0000FF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tr-TR" sz="2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endParaRPr lang="tr-TR" sz="2800" smtClean="0"/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8286750" cy="5329237"/>
          </a:xfr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827088" y="1196975"/>
            <a:ext cx="7561262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Orman; ağaçlarla birlikte diğer bitkiler, hayvanlar, toprak, su, iklim gibi canlı ve cansız tabiat faktörlerinin birlikte oluşturduğu doğal bir bütünlüğü ifade eder.</a:t>
            </a:r>
            <a:r>
              <a:rPr lang="tr-TR" sz="2400">
                <a:solidFill>
                  <a:schemeClr val="bg1"/>
                </a:solidFill>
              </a:rPr>
              <a:t> </a:t>
            </a:r>
            <a:r>
              <a:rPr lang="tr-TR" sz="2400" b="1">
                <a:solidFill>
                  <a:schemeClr val="bg1"/>
                </a:solidFill>
              </a:rPr>
              <a:t>Topraklarımızın %28’ i ormanlık alandır.      </a:t>
            </a:r>
          </a:p>
          <a:p>
            <a:pPr eaLnBrk="1" hangingPunct="1"/>
            <a:r>
              <a:rPr lang="tr-TR" sz="2400">
                <a:solidFill>
                  <a:schemeClr val="accent1"/>
                </a:solidFill>
              </a:rPr>
              <a:t>Tropikal </a:t>
            </a:r>
            <a:r>
              <a:rPr lang="tr-TR" sz="2400" i="1">
                <a:solidFill>
                  <a:schemeClr val="accent1"/>
                </a:solidFill>
              </a:rPr>
              <a:t>(yağmur</a:t>
            </a:r>
            <a:r>
              <a:rPr lang="tr-TR" sz="2400">
                <a:solidFill>
                  <a:schemeClr val="accent1"/>
                </a:solidFill>
              </a:rPr>
              <a:t>) ormanların ekosistem için büyük önemi vardır. Tropikal ormanların kapladığı alan, dünya yüzeyinin yalnızca %7’sidir. Buna karşılık hayvan ve bitki türlerinin %80’i bu alanlarda yaşamaktadır.</a:t>
            </a:r>
          </a:p>
          <a:p>
            <a:pPr eaLnBrk="1" hangingPunct="1"/>
            <a:endParaRPr lang="tr-TR" sz="2400" b="1">
              <a:solidFill>
                <a:schemeClr val="accent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tr-TR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i="1" smtClean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Ormanların faydalar</a:t>
            </a:r>
            <a:r>
              <a:rPr lang="tr-TR" sz="4000" b="1" i="1" smtClean="0">
                <a:solidFill>
                  <a:srgbClr val="0000FF"/>
                </a:solidFill>
              </a:rPr>
              <a:t>ı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95288" y="1447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r-TR" sz="2800" b="1"/>
              <a:t>S</a:t>
            </a:r>
            <a:r>
              <a:rPr lang="tr-TR" sz="2800" b="1">
                <a:ea typeface="Arial Unicode MS" pitchFamily="34" charset="-128"/>
                <a:cs typeface="Arial Unicode MS" pitchFamily="34" charset="-128"/>
              </a:rPr>
              <a:t>el ve taşkınları önler.</a:t>
            </a:r>
            <a:endParaRPr lang="tr-TR" sz="2800" b="1"/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r-TR" sz="2800"/>
              <a:t>Erozyonu</a:t>
            </a:r>
            <a:r>
              <a:rPr lang="tr-TR" sz="2800">
                <a:ea typeface="Arial Unicode MS" pitchFamily="34" charset="-128"/>
                <a:cs typeface="Arial Unicode MS" pitchFamily="34" charset="-128"/>
              </a:rPr>
              <a:t> önler.</a:t>
            </a:r>
            <a:endParaRPr lang="tr-TR" sz="2800"/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r-TR" sz="2800" b="1">
                <a:ea typeface="Arial Unicode MS" pitchFamily="34" charset="-128"/>
                <a:cs typeface="Arial Unicode MS" pitchFamily="34" charset="-128"/>
              </a:rPr>
              <a:t>Ortam sıcaklıklarını</a:t>
            </a:r>
            <a:r>
              <a:rPr lang="tr-TR" sz="2800" b="1"/>
              <a:t> </a:t>
            </a:r>
            <a:r>
              <a:rPr lang="tr-TR" sz="2800" b="1">
                <a:ea typeface="Arial Unicode MS" pitchFamily="34" charset="-128"/>
                <a:cs typeface="Arial Unicode MS" pitchFamily="34" charset="-128"/>
              </a:rPr>
              <a:t>ılımanlaştırarak, yağışların oluşmasını sağlar.</a:t>
            </a:r>
            <a:endParaRPr lang="tr-TR" sz="2800" b="1"/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r-TR" sz="2800"/>
              <a:t>Oksijen üreterek çevresindeki </a:t>
            </a:r>
            <a:r>
              <a:rPr lang="tr-TR" sz="2800">
                <a:ea typeface="Arial Unicode MS" pitchFamily="34" charset="-128"/>
                <a:cs typeface="Arial Unicode MS" pitchFamily="34" charset="-128"/>
              </a:rPr>
              <a:t>havayı temizler.</a:t>
            </a:r>
            <a:endParaRPr lang="tr-TR" sz="2800"/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r-TR" sz="2800" b="1">
                <a:ea typeface="Arial Unicode MS" pitchFamily="34" charset="-128"/>
                <a:cs typeface="Arial Unicode MS" pitchFamily="34" charset="-128"/>
              </a:rPr>
              <a:t>İçerisinde yer alan flora ve faunayı korur.</a:t>
            </a:r>
            <a:endParaRPr lang="tr-TR" sz="2800" b="1"/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r-TR" sz="2800"/>
              <a:t>Doğ</a:t>
            </a:r>
            <a:r>
              <a:rPr lang="tr-TR" sz="2800">
                <a:ea typeface="Arial Unicode MS" pitchFamily="34" charset="-128"/>
                <a:cs typeface="Arial Unicode MS" pitchFamily="34" charset="-128"/>
              </a:rPr>
              <a:t>al güzellik sağlar. </a:t>
            </a:r>
            <a:endParaRPr lang="tr-TR" sz="2800"/>
          </a:p>
          <a:p>
            <a:pPr marL="342900" indent="-342900" algn="just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r-TR" sz="2800" b="1">
                <a:ea typeface="Arial Unicode MS" pitchFamily="34" charset="-128"/>
                <a:cs typeface="Arial Unicode MS" pitchFamily="34" charset="-128"/>
              </a:rPr>
              <a:t>Yakacak ihtiyacını karşılamada, kağıt üretiminde, ev eşyası ve ders  araçları üretimi vb. alanlarda </a:t>
            </a:r>
            <a:r>
              <a:rPr lang="tr-TR" sz="2800" b="1"/>
              <a:t>kullanılır.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b="1" smtClean="0">
                <a:solidFill>
                  <a:srgbClr val="FF3300"/>
                </a:solidFill>
              </a:rPr>
              <a:t>     Ormanların yararlarından bazı örnekler</a:t>
            </a:r>
          </a:p>
          <a:p>
            <a:pPr eaLnBrk="1" hangingPunct="1">
              <a:lnSpc>
                <a:spcPct val="80000"/>
              </a:lnSpc>
            </a:pPr>
            <a:endParaRPr lang="tr-TR" sz="24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b="1" smtClean="0"/>
              <a:t>Orman 50m genişliğindeki bir otabanın trafik gürültüsünü 20-30 desibel azaltır.</a:t>
            </a:r>
          </a:p>
          <a:p>
            <a:pPr eaLnBrk="1" hangingPunct="1">
              <a:lnSpc>
                <a:spcPct val="80000"/>
              </a:lnSpc>
            </a:pPr>
            <a:endParaRPr lang="tr-TR" sz="2400" b="1" smtClean="0"/>
          </a:p>
          <a:p>
            <a:pPr eaLnBrk="1" hangingPunct="1">
              <a:lnSpc>
                <a:spcPct val="80000"/>
              </a:lnSpc>
            </a:pPr>
            <a:r>
              <a:rPr lang="tr-TR" sz="2400" b="1" smtClean="0"/>
              <a:t>Yapraklı ağaçlardan meydana gelen bir bölgede 50 kuş türü yaşayabilir.</a:t>
            </a:r>
          </a:p>
          <a:p>
            <a:pPr eaLnBrk="1" hangingPunct="1">
              <a:lnSpc>
                <a:spcPct val="80000"/>
              </a:lnSpc>
            </a:pPr>
            <a:endParaRPr lang="tr-TR" sz="2400" b="1" smtClean="0"/>
          </a:p>
          <a:p>
            <a:pPr eaLnBrk="1" hangingPunct="1">
              <a:lnSpc>
                <a:spcPct val="80000"/>
              </a:lnSpc>
            </a:pPr>
            <a:r>
              <a:rPr lang="tr-TR" sz="2400" b="1" smtClean="0"/>
              <a:t>Ağaçsız bir alana göre 8 kat daha fazla humus oluşturur ve toprak canlılarının yaşamasına olanak sağlar. </a:t>
            </a:r>
          </a:p>
          <a:p>
            <a:pPr eaLnBrk="1" hangingPunct="1">
              <a:lnSpc>
                <a:spcPct val="80000"/>
              </a:lnSpc>
            </a:pPr>
            <a:endParaRPr lang="tr-TR" sz="2400" b="1" smtClean="0"/>
          </a:p>
          <a:p>
            <a:pPr eaLnBrk="1" hangingPunct="1">
              <a:lnSpc>
                <a:spcPct val="80000"/>
              </a:lnSpc>
            </a:pPr>
            <a:r>
              <a:rPr lang="tr-TR" sz="2400" b="1" smtClean="0"/>
              <a:t>25m boyunda ve 15m tepe çatısına sahip bir kayın ağacı saatte 1.5 kg oksijen üretir.</a:t>
            </a:r>
          </a:p>
          <a:p>
            <a:pPr eaLnBrk="1" hangingPunct="1">
              <a:lnSpc>
                <a:spcPct val="80000"/>
              </a:lnSpc>
            </a:pPr>
            <a:endParaRPr lang="tr-TR" sz="2400" b="1" smtClean="0"/>
          </a:p>
          <a:p>
            <a:pPr eaLnBrk="1" hangingPunct="1">
              <a:lnSpc>
                <a:spcPct val="80000"/>
              </a:lnSpc>
            </a:pPr>
            <a:r>
              <a:rPr lang="tr-TR" sz="2400" b="1" smtClean="0"/>
              <a:t>1 hektar ladin ormanı yılda 32 ton, kayın ormanı 68 ton, çam ormanı 30-40 ton toz emer </a:t>
            </a: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endParaRPr lang="tr-T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71550" y="911225"/>
            <a:ext cx="76327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Ormanların korunması</a:t>
            </a:r>
          </a:p>
          <a:p>
            <a:pPr eaLnBrk="1" hangingPunct="1"/>
            <a:endParaRPr lang="tr-TR" sz="2400" b="1">
              <a:solidFill>
                <a:schemeClr val="bg1"/>
              </a:solidFill>
            </a:endParaRPr>
          </a:p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Ormanlar, yalnız ait oldukları ülkeler bakımından değil aynı zamanda tüm insanlığın ve dünyanın geleceği açısından da büyük önem taşımaktadır.</a:t>
            </a:r>
          </a:p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Bu önemlerine karşılık ormanlar, </a:t>
            </a:r>
          </a:p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1- İnsanların yasadışı çeşitli müdahaleleri,</a:t>
            </a:r>
          </a:p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2- Zaralı böcek ve mantarların yıkıcı etkileri,</a:t>
            </a:r>
          </a:p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3- Yangın,</a:t>
            </a:r>
          </a:p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4- Yıldırım, fırtına, heyelan, don, güneş yakması,</a:t>
            </a:r>
          </a:p>
          <a:p>
            <a:pPr eaLnBrk="1" hangingPunct="1"/>
            <a:r>
              <a:rPr lang="tr-TR" sz="2400" b="1">
                <a:solidFill>
                  <a:schemeClr val="bg1"/>
                </a:solidFill>
              </a:rPr>
              <a:t>5- Zirai mücadele ilaçlarının ve kimyasal gübrelerin bilinçsizce kullanılması, gibi etkilere karşı korunmak zorundadırlar.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00356" name="Picture 4" descr="yang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00360" name="Picture 8" descr="fire2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5661025"/>
            <a:ext cx="2160588" cy="1196975"/>
          </a:xfrm>
          <a:noFill/>
        </p:spPr>
      </p:pic>
      <p:pic>
        <p:nvPicPr>
          <p:cNvPr id="100363" name="Picture 11" descr="fire2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5516563"/>
            <a:ext cx="1223962" cy="1341437"/>
          </a:xfrm>
          <a:noFill/>
        </p:spPr>
      </p:pic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23850" y="2636838"/>
            <a:ext cx="45624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tr-TR" sz="2000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Ormanların Korunması</a:t>
            </a:r>
          </a:p>
          <a:p>
            <a:pPr eaLnBrk="1" hangingPunct="1">
              <a:defRPr/>
            </a:pPr>
            <a:endParaRPr kumimoji="1" lang="tr-TR" sz="2000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kumimoji="1" lang="tr-T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Tarla açmak için ormanlar yakılmamalı</a:t>
            </a:r>
          </a:p>
          <a:p>
            <a:pPr eaLnBrk="1" hangingPunct="1">
              <a:defRPr/>
            </a:pPr>
            <a:r>
              <a:rPr kumimoji="1" lang="tr-T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Orman alanlarına yapılaşma yapılmamalı </a:t>
            </a:r>
          </a:p>
          <a:p>
            <a:pPr eaLnBrk="1" hangingPunct="1">
              <a:defRPr/>
            </a:pPr>
            <a:r>
              <a:rPr kumimoji="1" lang="tr-T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Çayır ve meraların kapasitesine göre otlatma yapılmalı</a:t>
            </a:r>
          </a:p>
          <a:p>
            <a:pPr eaLnBrk="1" hangingPunct="1">
              <a:defRPr/>
            </a:pPr>
            <a:r>
              <a:rPr kumimoji="1" lang="tr-T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Doğayı kirleten, tahrip eden, ormanları kesen ve yakanlar uyarılmalı</a:t>
            </a:r>
          </a:p>
        </p:txBody>
      </p:sp>
      <p:pic>
        <p:nvPicPr>
          <p:cNvPr id="100369" name="Picture 17" descr="fire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4825"/>
            <a:ext cx="2971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0" name="Picture 18" descr="fire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292600"/>
            <a:ext cx="2971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>
                <a:solidFill>
                  <a:srgbClr val="FF0066"/>
                </a:solidFill>
              </a:rPr>
              <a:t>GÜRÜLTÜ KİRLİLİĞİ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</a:t>
            </a:r>
            <a:r>
              <a:rPr lang="tr-TR" sz="240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İnsanlar üzerinde olumsuz etki yapan ve hoşa gitmeyen seslere </a:t>
            </a:r>
            <a:r>
              <a:rPr lang="tr-TR" sz="2400" b="1" i="1" smtClean="0">
                <a:solidFill>
                  <a:srgbClr val="FF00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gürültü</a:t>
            </a:r>
            <a:r>
              <a:rPr lang="tr-TR" sz="2400" b="1" i="1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240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denir. </a:t>
            </a:r>
            <a:endParaRPr lang="tr-TR" sz="2400" smtClean="0">
              <a:solidFill>
                <a:schemeClr val="tx2"/>
              </a:solidFill>
            </a:endParaRP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40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 Büyük kentlerimizde gürültü yoğunlukları Dünya Sağlık Örgütünce belirlenen ölçülerin üzerindedir. </a:t>
            </a:r>
            <a:endParaRPr lang="tr-TR" sz="2400" smtClean="0">
              <a:solidFill>
                <a:schemeClr val="tx2"/>
              </a:solidFill>
            </a:endParaRP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tr-TR" sz="240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 Aşırı gürültü insan sağlığını olumsuz yönde etkilemekted</a:t>
            </a:r>
            <a:r>
              <a:rPr lang="tr-TR" sz="2400" smtClean="0">
                <a:solidFill>
                  <a:schemeClr val="tx2"/>
                </a:solidFill>
              </a:rPr>
              <a:t>i</a:t>
            </a:r>
            <a:r>
              <a:rPr lang="tr-TR" sz="240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r.</a:t>
            </a:r>
            <a:endParaRPr lang="tr-TR" sz="2400" smtClean="0">
              <a:solidFill>
                <a:schemeClr val="tx2"/>
              </a:solidFill>
            </a:endParaRPr>
          </a:p>
        </p:txBody>
      </p:sp>
      <p:pic>
        <p:nvPicPr>
          <p:cNvPr id="48136" name="Picture 8" descr="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01788"/>
            <a:ext cx="41767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5" descr="AG00171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12969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6" descr="AG00038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33375"/>
            <a:ext cx="1590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1739900"/>
          </a:xfrm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FF0066"/>
                </a:solidFill>
                <a:ea typeface="Arial Unicode MS" pitchFamily="34" charset="-128"/>
                <a:cs typeface="Arial Unicode MS" pitchFamily="34" charset="-128"/>
              </a:rPr>
              <a:t>Gürültünün insan üzerindeki etkilerini 4’e ayırabiliriz:</a:t>
            </a:r>
            <a:br>
              <a:rPr lang="tr-TR" sz="3600" smtClean="0">
                <a:solidFill>
                  <a:srgbClr val="FF0066"/>
                </a:solidFill>
                <a:ea typeface="Arial Unicode MS" pitchFamily="34" charset="-128"/>
                <a:cs typeface="Arial Unicode MS" pitchFamily="34" charset="-128"/>
              </a:rPr>
            </a:br>
            <a:endParaRPr lang="tr-TR" sz="3600" smtClean="0">
              <a:solidFill>
                <a:srgbClr val="FF0066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rgbClr val="FF0066"/>
                </a:solidFill>
              </a:rPr>
              <a:t>   1</a:t>
            </a:r>
            <a:r>
              <a:rPr lang="tr-TR" sz="2800" i="1" smtClean="0">
                <a:solidFill>
                  <a:srgbClr val="FF0066"/>
                </a:solidFill>
              </a:rPr>
              <a:t>.</a:t>
            </a:r>
            <a:r>
              <a:rPr lang="tr-TR" sz="2800" b="1" smtClean="0">
                <a:solidFill>
                  <a:srgbClr val="FF0066"/>
                </a:solidFill>
              </a:rPr>
              <a:t>Fiziksel Etkileri:</a:t>
            </a:r>
            <a:r>
              <a:rPr lang="tr-TR" sz="2800" b="1" smtClean="0">
                <a:solidFill>
                  <a:schemeClr val="tx2"/>
                </a:solidFill>
              </a:rPr>
              <a:t> </a:t>
            </a:r>
            <a:r>
              <a:rPr lang="tr-TR" sz="2800" smtClean="0">
                <a:solidFill>
                  <a:schemeClr val="tx2"/>
                </a:solidFill>
              </a:rPr>
              <a:t>Geçici veya sürekli işitme bozuklukları.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rgbClr val="FF0066"/>
                </a:solidFill>
              </a:rPr>
              <a:t>   2</a:t>
            </a:r>
            <a:r>
              <a:rPr lang="tr-TR" sz="2800" smtClean="0">
                <a:solidFill>
                  <a:srgbClr val="FF0066"/>
                </a:solidFill>
              </a:rPr>
              <a:t>.</a:t>
            </a:r>
            <a:r>
              <a:rPr lang="tr-TR" sz="2800" b="1" smtClean="0">
                <a:solidFill>
                  <a:srgbClr val="FF0066"/>
                </a:solidFill>
              </a:rPr>
              <a:t>Fizyolojik Etkileri:</a:t>
            </a:r>
            <a:r>
              <a:rPr lang="tr-TR" sz="2800" smtClean="0">
                <a:solidFill>
                  <a:schemeClr val="tx2"/>
                </a:solidFill>
              </a:rPr>
              <a:t>Kan basıncının artması, dolaşım bozuklukları, solunumda hızlanma, kalp atışlarında yavaşlama, ani refleks.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rgbClr val="FF0066"/>
                </a:solidFill>
              </a:rPr>
              <a:t>   3.Psikolojik Etkileri</a:t>
            </a:r>
            <a:r>
              <a:rPr lang="tr-TR" sz="2800" b="1" smtClean="0">
                <a:solidFill>
                  <a:schemeClr val="tx2"/>
                </a:solidFill>
              </a:rPr>
              <a:t>:</a:t>
            </a:r>
            <a:r>
              <a:rPr lang="tr-TR" sz="2800" smtClean="0">
                <a:solidFill>
                  <a:schemeClr val="tx2"/>
                </a:solidFill>
              </a:rPr>
              <a:t>Davranış bozuklukları, aşırı sinirlilik ve stres.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tr-TR" sz="2800" b="1" smtClean="0">
                <a:solidFill>
                  <a:srgbClr val="FF0066"/>
                </a:solidFill>
              </a:rPr>
              <a:t>   4.Performans Etkileri</a:t>
            </a:r>
            <a:r>
              <a:rPr lang="tr-TR" sz="2800" b="1" smtClean="0">
                <a:solidFill>
                  <a:schemeClr val="tx2"/>
                </a:solidFill>
              </a:rPr>
              <a:t>:</a:t>
            </a:r>
            <a:r>
              <a:rPr lang="tr-TR" sz="2800" smtClean="0">
                <a:solidFill>
                  <a:schemeClr val="tx2"/>
                </a:solidFill>
              </a:rPr>
              <a:t>İş veriminin düşmesi, konsantrasyon bozukluğu, hareketlerin yavaşlaması.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558088" cy="1389062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CC0066"/>
                </a:solidFill>
                <a:ea typeface="Arial Unicode MS" pitchFamily="34" charset="-128"/>
                <a:cs typeface="Arial Unicode MS" pitchFamily="34" charset="-128"/>
              </a:rPr>
              <a:t>Gürültüyü Azaltmak İçin Alınabilecek Tedbirler</a:t>
            </a:r>
            <a:br>
              <a:rPr lang="tr-TR" sz="3200" b="1" smtClean="0">
                <a:solidFill>
                  <a:srgbClr val="CC0066"/>
                </a:solidFill>
                <a:ea typeface="Arial Unicode MS" pitchFamily="34" charset="-128"/>
                <a:cs typeface="Arial Unicode MS" pitchFamily="34" charset="-128"/>
              </a:rPr>
            </a:br>
            <a:endParaRPr lang="tr-TR" sz="3200" b="1" smtClean="0">
              <a:solidFill>
                <a:srgbClr val="CC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315200" cy="3810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tr-T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Hava alanlarının, endüstri ve sanayi bölgelerinin yerleşim bölgelerinden uzak yerlerde kurulması,</a:t>
            </a:r>
            <a:endParaRPr lang="tr-TR" sz="2400" b="1" dirty="0" smtClean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tr-TR" sz="2400" b="1" dirty="0" smtClean="0">
                <a:solidFill>
                  <a:srgbClr val="D6009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Motorlu taşıtların gereksiz korna çalmalarının önlenmesi,</a:t>
            </a:r>
            <a:endParaRPr lang="tr-TR" sz="2400" b="1" dirty="0" smtClean="0">
              <a:solidFill>
                <a:srgbClr val="D60093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tr-TR" sz="2400" b="1" dirty="0" smtClean="0">
                <a:solidFill>
                  <a:srgbClr val="0000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Kamuoyuna açık yerlerde ve evlerde müzik aletlerinin çevreyi rahatsız etmesinin önlenmesi,</a:t>
            </a:r>
            <a:endParaRPr lang="tr-TR" sz="2400" b="1" dirty="0" smtClean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tr-TR" sz="2400" dirty="0" smtClean="0">
                <a:solidFill>
                  <a:srgbClr val="0000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2400" b="1" dirty="0" smtClean="0">
                <a:solidFill>
                  <a:srgbClr val="D6009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İşyerlerindeki gürültü seviyesinin en aza  indirilmesi,</a:t>
            </a:r>
          </a:p>
          <a:p>
            <a:pPr algn="just"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tr-TR" sz="2400" dirty="0" smtClean="0">
                <a:solidFill>
                  <a:srgbClr val="0000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Yeni inşa edilen yapılara ses yalıtımı yapılması,</a:t>
            </a:r>
            <a:endParaRPr lang="tr-TR" sz="2400" dirty="0" smtClean="0">
              <a:solidFill>
                <a:srgbClr val="0000FF"/>
              </a:solidFill>
            </a:endParaRPr>
          </a:p>
        </p:txBody>
      </p:sp>
      <p:pic>
        <p:nvPicPr>
          <p:cNvPr id="50180" name="Picture 4" descr="BD056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836613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 descr="BD0717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0805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 descr="BD0495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060575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tr-TR" sz="4000" b="1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tr-TR" sz="4000" b="1" smtClean="0">
                <a:solidFill>
                  <a:srgbClr val="FF0000"/>
                </a:solidFill>
              </a:rPr>
              <a:t>TEŞEKKÜRLER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7171" name="Picture 3" descr="0612049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1188" y="1700213"/>
            <a:ext cx="7416800" cy="3167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r-TR" sz="2800">
                <a:solidFill>
                  <a:srgbClr val="FFFF00"/>
                </a:solidFill>
              </a:rPr>
              <a:t>Sağlıklı bir yaşamın devam ettirilebilmesi de ancak sağlıklı ve temiz bir çevreyle mümkündür.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r-TR" sz="2800">
                <a:solidFill>
                  <a:srgbClr val="FFFF00"/>
                </a:solidFill>
              </a:rPr>
              <a:t>Teknolojik gelişmeler birçok imkanı insanlığın hizmetine sunarken, bir yandan insanlığın ortak malı olan çevrede telafisi mümkün olmayan sonuçlar doğurmaktadır.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6147" name="Picture 4" descr="Pict04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250825" y="404813"/>
            <a:ext cx="8208963" cy="179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447675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r-TR" sz="2800" b="1">
                <a:solidFill>
                  <a:srgbClr val="FFFF00"/>
                </a:solidFill>
              </a:rPr>
              <a:t>Çevre sorunlarının ortaya çıkması bitmez tükenmez gibi görünen doğal kaynakların bilinçsizce kullanılması ve insan kaynaklı etkenlerin doğanın dengelerini bozmasıyla başlamıştır,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323850" y="3284538"/>
            <a:ext cx="828198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tr-TR" sz="2800" b="1">
                <a:solidFill>
                  <a:srgbClr val="FFFF00"/>
                </a:solidFill>
              </a:rPr>
              <a:t>Çevreye zarar verende,  çevreyi koruyan, geliştirende insandır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684213" y="4724400"/>
            <a:ext cx="7561262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447675">
              <a:spcBef>
                <a:spcPct val="50000"/>
              </a:spcBef>
            </a:pPr>
            <a:r>
              <a:rPr kumimoji="1" lang="tr-TR" sz="2800" b="1">
                <a:solidFill>
                  <a:srgbClr val="FFFF00"/>
                </a:solidFill>
              </a:rPr>
              <a:t>    </a:t>
            </a:r>
            <a:r>
              <a:rPr kumimoji="1" lang="en-US" sz="2800" b="1">
                <a:solidFill>
                  <a:srgbClr val="FFFF00"/>
                </a:solidFill>
              </a:rPr>
              <a:t>Ç</a:t>
            </a:r>
            <a:r>
              <a:rPr kumimoji="1" lang="tr-TR" sz="2800" b="1">
                <a:solidFill>
                  <a:srgbClr val="FFFF00"/>
                </a:solidFill>
              </a:rPr>
              <a:t>evre kirliliğinin sınır tanımaz özellikte oluşu da onu küresel bir sorun haline getirmiştir.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  <p:bldP spid="96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8424862" cy="3824288"/>
          </a:xfrm>
        </p:spPr>
        <p:txBody>
          <a:bodyPr/>
          <a:lstStyle/>
          <a:p>
            <a:pPr marL="447675" indent="-447675" eaLnBrk="1" hangingPunct="1">
              <a:lnSpc>
                <a:spcPct val="80000"/>
              </a:lnSpc>
              <a:buFontTx/>
              <a:buNone/>
            </a:pPr>
            <a:r>
              <a:rPr lang="tr-TR" sz="2400" smtClean="0"/>
              <a:t> </a:t>
            </a:r>
          </a:p>
          <a:p>
            <a:pPr marL="447675" indent="-447675" eaLnBrk="1" hangingPunct="1">
              <a:lnSpc>
                <a:spcPct val="80000"/>
              </a:lnSpc>
            </a:pPr>
            <a:r>
              <a:rPr lang="tr-TR" sz="2400" smtClean="0"/>
              <a:t>20. yüzyılın ortalarından bu yana dünyanın sanayileşmiş ülkelerinde kendini gösteren çevre sorunları, günümüzde küresel bir sorun haline gelmiştir.</a:t>
            </a:r>
          </a:p>
        </p:txBody>
      </p:sp>
      <p:pic>
        <p:nvPicPr>
          <p:cNvPr id="11268" name="Picture 4" descr="bd0552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060575"/>
            <a:ext cx="475297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kumimoji="1" lang="tr-TR" sz="3600" b="1">
                <a:solidFill>
                  <a:srgbClr val="FF3300"/>
                </a:solidFill>
              </a:rPr>
              <a:t>ÇEVRE  KİRLİLİĞİ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95288" y="2349500"/>
            <a:ext cx="82296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tr-TR" sz="3200"/>
              <a:t> 		</a:t>
            </a:r>
            <a:r>
              <a:rPr lang="tr-TR" sz="2800"/>
              <a:t>Yaşama ortamında doğal dengeyi bozan gelişmeler ortaya çıkmakta, bu gibi sorunlara genel olarak</a:t>
            </a:r>
            <a:r>
              <a:rPr lang="tr-TR" sz="2800">
                <a:solidFill>
                  <a:schemeClr val="bg1"/>
                </a:solidFill>
              </a:rPr>
              <a:t> </a:t>
            </a:r>
            <a:r>
              <a:rPr lang="tr-TR" sz="2800">
                <a:solidFill>
                  <a:srgbClr val="FF3300"/>
                </a:solidFill>
              </a:rPr>
              <a:t>Kirlenme</a:t>
            </a:r>
            <a:r>
              <a:rPr lang="tr-TR" sz="2800">
                <a:solidFill>
                  <a:schemeClr val="bg1"/>
                </a:solidFill>
              </a:rPr>
              <a:t> </a:t>
            </a:r>
            <a:r>
              <a:rPr lang="tr-TR" sz="2800"/>
              <a:t>veya</a:t>
            </a:r>
            <a:r>
              <a:rPr lang="tr-TR" sz="2800">
                <a:solidFill>
                  <a:schemeClr val="bg1"/>
                </a:solidFill>
              </a:rPr>
              <a:t> </a:t>
            </a:r>
            <a:r>
              <a:rPr lang="tr-TR" sz="2800">
                <a:solidFill>
                  <a:srgbClr val="FF3300"/>
                </a:solidFill>
              </a:rPr>
              <a:t>Çevre Bozulması</a:t>
            </a:r>
            <a:r>
              <a:rPr lang="tr-TR" sz="2800">
                <a:solidFill>
                  <a:schemeClr val="bg1"/>
                </a:solidFill>
              </a:rPr>
              <a:t> </a:t>
            </a:r>
            <a:r>
              <a:rPr lang="tr-TR" sz="2800"/>
              <a:t>denilmektedir.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tr-T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4038600" cy="4608513"/>
          </a:xfrm>
        </p:spPr>
        <p:txBody>
          <a:bodyPr/>
          <a:lstStyle/>
          <a:p>
            <a:pPr eaLnBrk="1" hangingPunct="1"/>
            <a:r>
              <a:rPr lang="tr-TR" sz="2800" smtClean="0">
                <a:solidFill>
                  <a:srgbClr val="FF0066"/>
                </a:solidFill>
              </a:rPr>
              <a:t>Çevre kirliliği</a:t>
            </a:r>
            <a:r>
              <a:rPr lang="tr-TR" sz="2800" smtClean="0"/>
              <a:t> doğanın temel fiziksel unsurları olan</a:t>
            </a:r>
            <a:r>
              <a:rPr lang="tr-TR" sz="2800" smtClean="0">
                <a:solidFill>
                  <a:srgbClr val="FF3300"/>
                </a:solidFill>
              </a:rPr>
              <a:t> </a:t>
            </a:r>
            <a:r>
              <a:rPr lang="tr-TR" sz="2800" smtClean="0">
                <a:solidFill>
                  <a:srgbClr val="FF0066"/>
                </a:solidFill>
              </a:rPr>
              <a:t>hava</a:t>
            </a:r>
            <a:r>
              <a:rPr lang="tr-TR" sz="2800" smtClean="0"/>
              <a:t>, </a:t>
            </a:r>
            <a:r>
              <a:rPr lang="tr-TR" sz="2800" smtClean="0">
                <a:solidFill>
                  <a:srgbClr val="FF0066"/>
                </a:solidFill>
              </a:rPr>
              <a:t>su</a:t>
            </a:r>
            <a:r>
              <a:rPr lang="tr-TR" sz="2800" smtClean="0"/>
              <a:t> ve </a:t>
            </a:r>
            <a:r>
              <a:rPr lang="tr-TR" sz="2800" smtClean="0">
                <a:solidFill>
                  <a:srgbClr val="FF0066"/>
                </a:solidFill>
              </a:rPr>
              <a:t>toprak</a:t>
            </a:r>
            <a:r>
              <a:rPr lang="tr-TR" sz="2800" smtClean="0"/>
              <a:t> üzerinde zararlı etkilerin oluşması ile ortaya çıkar ve canlıların hayati faaliyetlerini olumsuz yönde etkiler.</a:t>
            </a:r>
          </a:p>
        </p:txBody>
      </p:sp>
      <p:pic>
        <p:nvPicPr>
          <p:cNvPr id="93188" name="Picture 4" descr="Water_pollu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620713"/>
            <a:ext cx="2519363" cy="2376487"/>
          </a:xfrm>
          <a:noFill/>
        </p:spPr>
      </p:pic>
      <p:pic>
        <p:nvPicPr>
          <p:cNvPr id="93194" name="Picture 10" descr="200px-Pollution_de_l%27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500438"/>
            <a:ext cx="2540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>
                <a:solidFill>
                  <a:srgbClr val="FF3399"/>
                </a:solidFill>
              </a:rPr>
              <a:t>HAVA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00"/>
                </a:solidFill>
              </a:rPr>
              <a:t>Hava, insan ve canlıların yaşaması için  hayati öneme sahiptir. Yerküreyi saran gaz kütleye</a:t>
            </a:r>
            <a:r>
              <a:rPr lang="tr-TR" smtClean="0">
                <a:solidFill>
                  <a:srgbClr val="1C1C1C"/>
                </a:solidFill>
              </a:rPr>
              <a:t> </a:t>
            </a:r>
            <a:r>
              <a:rPr lang="tr-TR" smtClean="0">
                <a:solidFill>
                  <a:srgbClr val="CC0099"/>
                </a:solidFill>
              </a:rPr>
              <a:t>atmosfer</a:t>
            </a:r>
            <a:r>
              <a:rPr lang="tr-TR" smtClean="0">
                <a:solidFill>
                  <a:srgbClr val="1C1C1C"/>
                </a:solidFill>
              </a:rPr>
              <a:t> </a:t>
            </a:r>
            <a:r>
              <a:rPr lang="tr-TR" smtClean="0">
                <a:solidFill>
                  <a:srgbClr val="080808"/>
                </a:solidFill>
              </a:rPr>
              <a:t>denir</a:t>
            </a:r>
            <a:r>
              <a:rPr lang="tr-TR" smtClean="0">
                <a:solidFill>
                  <a:srgbClr val="000000"/>
                </a:solidFill>
              </a:rPr>
              <a:t>. </a:t>
            </a:r>
          </a:p>
          <a:p>
            <a:pPr eaLnBrk="1" hangingPunct="1"/>
            <a:r>
              <a:rPr lang="tr-TR" smtClean="0">
                <a:solidFill>
                  <a:srgbClr val="000000"/>
                </a:solidFill>
              </a:rPr>
              <a:t>Atmosferdeki hava tabakasının kalınlığı yaklaşık</a:t>
            </a:r>
            <a:r>
              <a:rPr lang="tr-TR" smtClean="0">
                <a:solidFill>
                  <a:srgbClr val="1C1C1C"/>
                </a:solidFill>
              </a:rPr>
              <a:t> </a:t>
            </a:r>
            <a:r>
              <a:rPr lang="tr-TR" smtClean="0">
                <a:solidFill>
                  <a:srgbClr val="CC0099"/>
                </a:solidFill>
              </a:rPr>
              <a:t>150</a:t>
            </a:r>
            <a:r>
              <a:rPr lang="tr-TR" smtClean="0">
                <a:solidFill>
                  <a:srgbClr val="1C1C1C"/>
                </a:solidFill>
              </a:rPr>
              <a:t> </a:t>
            </a:r>
            <a:r>
              <a:rPr lang="tr-TR" smtClean="0">
                <a:solidFill>
                  <a:srgbClr val="000000"/>
                </a:solidFill>
              </a:rPr>
              <a:t>km.dir. Bunun sadece</a:t>
            </a:r>
            <a:r>
              <a:rPr lang="tr-TR" smtClean="0">
                <a:solidFill>
                  <a:srgbClr val="1C1C1C"/>
                </a:solidFill>
              </a:rPr>
              <a:t> </a:t>
            </a:r>
            <a:r>
              <a:rPr lang="tr-TR" smtClean="0">
                <a:solidFill>
                  <a:srgbClr val="CC0099"/>
                </a:solidFill>
              </a:rPr>
              <a:t>5 km</a:t>
            </a:r>
            <a:r>
              <a:rPr lang="tr-TR" smtClean="0">
                <a:solidFill>
                  <a:srgbClr val="1C1C1C"/>
                </a:solidFill>
              </a:rPr>
              <a:t>’</a:t>
            </a:r>
            <a:r>
              <a:rPr lang="tr-TR" smtClean="0">
                <a:solidFill>
                  <a:srgbClr val="000000"/>
                </a:solidFill>
              </a:rPr>
              <a:t>si canlıların yaşamasına elverişlidir.</a:t>
            </a:r>
            <a:r>
              <a:rPr lang="tr-TR" smtClean="0">
                <a:solidFill>
                  <a:srgbClr val="1C1C1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1262</Words>
  <Application>Microsoft Office PowerPoint</Application>
  <PresentationFormat>Ekran Gösterisi (4:3)</PresentationFormat>
  <Paragraphs>165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Varsayılan Tasarım</vt:lpstr>
      <vt:lpstr>AMASYA  İL MİLLİ EĞİTİM MÜDÜRLÜĞÜ</vt:lpstr>
      <vt:lpstr>Slayt 2</vt:lpstr>
      <vt:lpstr>Slayt 3</vt:lpstr>
      <vt:lpstr>Slayt 4</vt:lpstr>
      <vt:lpstr>Slayt 5</vt:lpstr>
      <vt:lpstr>Slayt 6</vt:lpstr>
      <vt:lpstr>Slayt 7</vt:lpstr>
      <vt:lpstr>Slayt 8</vt:lpstr>
      <vt:lpstr>HAVA</vt:lpstr>
      <vt:lpstr>Slayt 10</vt:lpstr>
      <vt:lpstr>Slayt 11</vt:lpstr>
      <vt:lpstr>Slayt 12</vt:lpstr>
      <vt:lpstr>Slayt 13</vt:lpstr>
      <vt:lpstr>Hava Kirliliğinin Etkileri </vt:lpstr>
      <vt:lpstr>Slayt 15</vt:lpstr>
      <vt:lpstr>Asit yağmurunun ormana etkisi </vt:lpstr>
      <vt:lpstr>Slayt 17</vt:lpstr>
      <vt:lpstr>Slayt 18</vt:lpstr>
      <vt:lpstr>Hava Kirliliğini Önlemek İçin Alınabilecek Tedbirler:</vt:lpstr>
      <vt:lpstr>Slayt 20</vt:lpstr>
      <vt:lpstr>Slayt 21</vt:lpstr>
      <vt:lpstr> Su Kirliliğine Sebep Olan Etkenler </vt:lpstr>
      <vt:lpstr> TOPRAK </vt:lpstr>
      <vt:lpstr>Toprak Kirliliğine Sebep Olan Faktörler </vt:lpstr>
      <vt:lpstr>Slayt 25</vt:lpstr>
      <vt:lpstr>Slayt 26</vt:lpstr>
      <vt:lpstr>Slayt 27</vt:lpstr>
      <vt:lpstr>EROZYON VE ÇÖLLEŞME </vt:lpstr>
      <vt:lpstr>Slayt 29</vt:lpstr>
      <vt:lpstr>Slayt 30</vt:lpstr>
      <vt:lpstr>ORMANLARIMIZ </vt:lpstr>
      <vt:lpstr>Ormanların faydaları</vt:lpstr>
      <vt:lpstr>Slayt 33</vt:lpstr>
      <vt:lpstr>Slayt 34</vt:lpstr>
      <vt:lpstr>Slayt 35</vt:lpstr>
      <vt:lpstr>GÜRÜLTÜ KİRLİLİĞİ</vt:lpstr>
      <vt:lpstr>Gürültünün insan üzerindeki etkilerini 4’e ayırabiliriz: </vt:lpstr>
      <vt:lpstr>Gürültüyü Azaltmak İçin Alınabilecek Tedbirler 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n.aydin</dc:creator>
  <cp:lastModifiedBy>Casper</cp:lastModifiedBy>
  <cp:revision>85</cp:revision>
  <dcterms:created xsi:type="dcterms:W3CDTF">2006-08-16T07:33:32Z</dcterms:created>
  <dcterms:modified xsi:type="dcterms:W3CDTF">2016-02-09T11:40:29Z</dcterms:modified>
</cp:coreProperties>
</file>